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IBM Plex Serif"/>
      <p:regular r:id="rId38"/>
      <p:bold r:id="rId39"/>
      <p:italic r:id="rId40"/>
      <p:boldItalic r:id="rId41"/>
    </p:embeddedFont>
    <p:embeddedFont>
      <p:font typeface="Work Sans Medium"/>
      <p:regular r:id="rId42"/>
      <p:bold r:id="rId43"/>
      <p:italic r:id="rId44"/>
      <p:boldItalic r:id="rId45"/>
    </p:embeddedFont>
    <p:embeddedFont>
      <p:font typeface="Work Sans Light"/>
      <p:regular r:id="rId46"/>
      <p:bold r:id="rId47"/>
      <p:italic r:id="rId48"/>
      <p:boldItalic r:id="rId49"/>
    </p:embeddedFont>
    <p:embeddedFont>
      <p:font typeface="Work Sans SemiBold"/>
      <p:regular r:id="rId50"/>
      <p:bold r:id="rId51"/>
      <p:italic r:id="rId52"/>
      <p:boldItalic r:id="rId53"/>
    </p:embeddedFont>
    <p:embeddedFont>
      <p:font typeface="Work Sans"/>
      <p:regular r:id="rId54"/>
      <p:bold r:id="rId55"/>
      <p:italic r:id="rId56"/>
      <p:boldItalic r:id="rId57"/>
    </p:embeddedFont>
    <p:embeddedFont>
      <p:font typeface="IBM Plex Serif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5407">
          <p15:clr>
            <a:srgbClr val="747775"/>
          </p15:clr>
        </p15:guide>
        <p15:guide id="4" pos="5407">
          <p15:clr>
            <a:srgbClr val="747775"/>
          </p15:clr>
        </p15:guide>
      </p15:sldGuideLst>
    </p:ext>
    <p:ext uri="GoogleSlidesCustomDataVersion2">
      <go:slidesCustomData xmlns:go="http://customooxmlschemas.google.com/" r:id="rId62" roundtripDataSignature="AMtx7mi5Yj+9sxLhGmwXuc1/TBL5a6vf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407"/>
        <p:guide pos="540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erif-italic.fntdata"/><Relationship Id="rId42" Type="http://schemas.openxmlformats.org/officeDocument/2006/relationships/font" Target="fonts/WorkSansMedium-regular.fntdata"/><Relationship Id="rId41" Type="http://schemas.openxmlformats.org/officeDocument/2006/relationships/font" Target="fonts/IBMPlexSerif-boldItalic.fntdata"/><Relationship Id="rId44" Type="http://schemas.openxmlformats.org/officeDocument/2006/relationships/font" Target="fonts/WorkSansMedium-italic.fntdata"/><Relationship Id="rId43" Type="http://schemas.openxmlformats.org/officeDocument/2006/relationships/font" Target="fonts/WorkSansMedium-bold.fntdata"/><Relationship Id="rId46" Type="http://schemas.openxmlformats.org/officeDocument/2006/relationships/font" Target="fonts/WorkSansLight-regular.fntdata"/><Relationship Id="rId45" Type="http://schemas.openxmlformats.org/officeDocument/2006/relationships/font" Target="fonts/Work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Light-italic.fntdata"/><Relationship Id="rId47" Type="http://schemas.openxmlformats.org/officeDocument/2006/relationships/font" Target="fonts/WorkSansLight-bold.fntdata"/><Relationship Id="rId49" Type="http://schemas.openxmlformats.org/officeDocument/2006/relationships/font" Target="fonts/WorkSa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IBMPlexSerif-bold.fntdata"/><Relationship Id="rId38" Type="http://schemas.openxmlformats.org/officeDocument/2006/relationships/font" Target="fonts/IBMPlexSerif-regular.fntdata"/><Relationship Id="rId62" Type="http://customschemas.google.com/relationships/presentationmetadata" Target="metadata"/><Relationship Id="rId61" Type="http://schemas.openxmlformats.org/officeDocument/2006/relationships/font" Target="fonts/IBMPlexSerif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Serif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WorkSansSemiBold-bold.fntdata"/><Relationship Id="rId50" Type="http://schemas.openxmlformats.org/officeDocument/2006/relationships/font" Target="fonts/WorkSansSemiBold-regular.fntdata"/><Relationship Id="rId53" Type="http://schemas.openxmlformats.org/officeDocument/2006/relationships/font" Target="fonts/WorkSansSemiBold-boldItalic.fntdata"/><Relationship Id="rId52" Type="http://schemas.openxmlformats.org/officeDocument/2006/relationships/font" Target="fonts/WorkSansSemiBold-italic.fntdata"/><Relationship Id="rId11" Type="http://schemas.openxmlformats.org/officeDocument/2006/relationships/slide" Target="slides/slide6.xml"/><Relationship Id="rId55" Type="http://schemas.openxmlformats.org/officeDocument/2006/relationships/font" Target="fonts/WorkSans-bold.fntdata"/><Relationship Id="rId10" Type="http://schemas.openxmlformats.org/officeDocument/2006/relationships/slide" Target="slides/slide5.xml"/><Relationship Id="rId54" Type="http://schemas.openxmlformats.org/officeDocument/2006/relationships/font" Target="fonts/WorkSans-regular.fntdata"/><Relationship Id="rId13" Type="http://schemas.openxmlformats.org/officeDocument/2006/relationships/slide" Target="slides/slide8.xml"/><Relationship Id="rId57" Type="http://schemas.openxmlformats.org/officeDocument/2006/relationships/font" Target="fonts/WorkSans-boldItalic.fntdata"/><Relationship Id="rId12" Type="http://schemas.openxmlformats.org/officeDocument/2006/relationships/slide" Target="slides/slide7.xml"/><Relationship Id="rId56" Type="http://schemas.openxmlformats.org/officeDocument/2006/relationships/font" Target="fonts/WorkSans-italic.fntdata"/><Relationship Id="rId15" Type="http://schemas.openxmlformats.org/officeDocument/2006/relationships/slide" Target="slides/slide10.xml"/><Relationship Id="rId59" Type="http://schemas.openxmlformats.org/officeDocument/2006/relationships/font" Target="fonts/IBMPlexSerifLight-bold.fntdata"/><Relationship Id="rId14" Type="http://schemas.openxmlformats.org/officeDocument/2006/relationships/slide" Target="slides/slide9.xml"/><Relationship Id="rId58" Type="http://schemas.openxmlformats.org/officeDocument/2006/relationships/font" Target="fonts/IBMPlexSerif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verde a seconda della lunghezza della data.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9e2ab6f5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39e2ab6f5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7683da7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37683da7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9e2ab6f5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39e2ab6f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762e876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3762e876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7683da7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37683da7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7683da74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37683da74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762e876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3762e876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9e2ab6f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39e2ab6f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762e8760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3762e8760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l’uso dei rettangoli arrotondati, in combinazione con il Work Sans Medium, per mettere in evidenza punti salienti dell’agenda. Se non ve ne sono, eliminateli.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Per fare in modo che i numeri in elenco siano in IBM Plex Serif: Clicca su uno dei numeri in elenco (si evidenzieranno tutti) &gt; assegna IBM Plex Serif Chiaro &gt;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Assegna 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ai numeri con lo strumento Colore Testo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762e8760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3762e8760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762e8760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3762e8760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7683da74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37683da7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7683da74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37683da7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7683da74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37683da74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7683da74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37683da74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7683da74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37683da74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7683da74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37683da74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raccomanda di verificare l’inserimento di tutti i campi. Se non sono da inserire, possono essere eliminati e il “Nome e Cognome” trasformato in un grazie.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slide in blu solamente per slide destinate all’utilizzo online.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Come stile del punto in elenco, si è scelta la freccia diagonale. Se si riscontrano difficoltà nel creare nuovi punti in elenco, segui la seguente procedura: Crea il tuo elenco puntato &gt; clicca su uno dei punti per evidenziarli &gt; tasto destro &gt; Altri punti in elenco &gt; Simbolo, Frecce, North East Arrow &gt; Assegna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alla freccia con lo strumento Colore Testo.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aggiornare la voce “TITOLO SEZIONE” in caps lock. Se il documento non ha sezioni, si raccomanda di inserire in quel campo il nome della presentazione</a:t>
            </a:r>
            <a:b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 raccomanda di ridimensionare il box in viola a seconda della lunghezza del contenuto.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✅</a:t>
            </a:r>
            <a:r>
              <a:rPr lang="it" sz="1200">
                <a:solidFill>
                  <a:schemeClr val="dk1"/>
                </a:solidFill>
              </a:rPr>
              <a:t>  </a:t>
            </a:r>
            <a:r>
              <a:rPr b="1" lang="it" sz="1300">
                <a:solidFill>
                  <a:schemeClr val="dk1"/>
                </a:solidFill>
              </a:rPr>
              <a:t>When to Split the Dataset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>
                <a:solidFill>
                  <a:schemeClr val="dk1"/>
                </a:solidFill>
              </a:rPr>
              <a:t>Anomaly Detection</a:t>
            </a:r>
            <a:r>
              <a:rPr lang="it">
                <a:solidFill>
                  <a:schemeClr val="dk1"/>
                </a:solidFill>
              </a:rPr>
              <a:t>: If you want to detect anomalies, you can train on normal data and test on new data to evaluate anomaly detection accuracy.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>
                <a:solidFill>
                  <a:schemeClr val="dk1"/>
                </a:solidFill>
              </a:rPr>
              <a:t>Semi-Supervised Learning</a:t>
            </a:r>
            <a:r>
              <a:rPr lang="it">
                <a:solidFill>
                  <a:schemeClr val="dk1"/>
                </a:solidFill>
              </a:rPr>
              <a:t>: If you later use labeled data for fine-tuning, a split is useful to test generalization.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>
                <a:solidFill>
                  <a:schemeClr val="dk1"/>
                </a:solidFill>
              </a:rPr>
              <a:t>Feature Learning for Supervised Tasks</a:t>
            </a:r>
            <a:r>
              <a:rPr lang="it">
                <a:solidFill>
                  <a:schemeClr val="dk1"/>
                </a:solidFill>
              </a:rPr>
              <a:t>: If unsupervised learning is used to extract features (e.g., PCA, autoencoders) before applying a supervised model, splitting is needed to avoid data leakage.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300">
                <a:solidFill>
                  <a:schemeClr val="dk1"/>
                </a:solidFill>
              </a:rPr>
              <a:t>❌ When Not to Split the Dataset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>
                <a:solidFill>
                  <a:schemeClr val="dk1"/>
                </a:solidFill>
              </a:rPr>
              <a:t>Clustering (e.g., K-Means, DBSCAN)</a:t>
            </a:r>
            <a:r>
              <a:rPr lang="it">
                <a:solidFill>
                  <a:schemeClr val="dk1"/>
                </a:solidFill>
              </a:rPr>
              <a:t>: The entire dataset is usually used to learn patterns, as there are no labels to validate against.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>
                <a:solidFill>
                  <a:schemeClr val="dk1"/>
                </a:solidFill>
              </a:rPr>
              <a:t>Dimensionality Reduction (e.g., PCA, t-SNE)</a:t>
            </a:r>
            <a:r>
              <a:rPr lang="it">
                <a:solidFill>
                  <a:schemeClr val="dk1"/>
                </a:solidFill>
              </a:rPr>
              <a:t>: These techniques transform the data rather than make predictions, so splitting isn’t necessary unless you later use it in a supervised task.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>
                <a:solidFill>
                  <a:schemeClr val="dk1"/>
                </a:solidFill>
              </a:rPr>
              <a:t>Association Rule Learning (e.g., Apriori, FP-Growth)</a:t>
            </a:r>
            <a:r>
              <a:rPr lang="it">
                <a:solidFill>
                  <a:schemeClr val="dk1"/>
                </a:solidFill>
              </a:rPr>
              <a:t>: These methods extract patterns from the full dataset without needing a train-test split.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Density-Based Spatial Clustering of Applications with Noise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vedrai.com" TargetMode="External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vedrai.com" TargetMode="External"/><Relationship Id="rId4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 Copertina (positivo)" type="twoColTx">
  <p:cSld name="TITLE_AND_TWO_COLUMNS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49"/>
          <p:cNvCxnSpPr/>
          <p:nvPr/>
        </p:nvCxnSpPr>
        <p:spPr>
          <a:xfrm rot="10800000">
            <a:off x="670263" y="2574025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49"/>
          <p:cNvSpPr txBox="1"/>
          <p:nvPr>
            <p:ph type="title"/>
          </p:nvPr>
        </p:nvSpPr>
        <p:spPr>
          <a:xfrm>
            <a:off x="674400" y="2830900"/>
            <a:ext cx="56754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2" name="Google Shape;12;p4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-4039" y="-2274"/>
            <a:ext cx="9152077" cy="51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00" y="1433200"/>
            <a:ext cx="3989375" cy="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Slide con immagine a sx">
  <p:cSld name="CUSTOM_4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7"/>
          <p:cNvSpPr/>
          <p:nvPr>
            <p:ph idx="2" type="pic"/>
          </p:nvPr>
        </p:nvSpPr>
        <p:spPr>
          <a:xfrm>
            <a:off x="0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7"/>
          <p:cNvSpPr txBox="1"/>
          <p:nvPr/>
        </p:nvSpPr>
        <p:spPr>
          <a:xfrm>
            <a:off x="3657600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9" name="Google Shape;89;p57"/>
          <p:cNvSpPr txBox="1"/>
          <p:nvPr>
            <p:ph type="title"/>
          </p:nvPr>
        </p:nvSpPr>
        <p:spPr>
          <a:xfrm>
            <a:off x="3778070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90" name="Google Shape;90;p57"/>
          <p:cNvSpPr txBox="1"/>
          <p:nvPr>
            <p:ph idx="3" type="title"/>
          </p:nvPr>
        </p:nvSpPr>
        <p:spPr>
          <a:xfrm>
            <a:off x="3657600" y="342275"/>
            <a:ext cx="5017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91" name="Google Shape;91;p57"/>
          <p:cNvSpPr txBox="1"/>
          <p:nvPr>
            <p:ph idx="1" type="body"/>
          </p:nvPr>
        </p:nvSpPr>
        <p:spPr>
          <a:xfrm>
            <a:off x="3657600" y="1195200"/>
            <a:ext cx="45396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92" name="Google Shape;92;p57"/>
          <p:cNvSpPr txBox="1"/>
          <p:nvPr>
            <p:ph idx="4" type="body"/>
          </p:nvPr>
        </p:nvSpPr>
        <p:spPr>
          <a:xfrm>
            <a:off x="3657600" y="3704400"/>
            <a:ext cx="390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93" name="Google Shape;93;p57"/>
          <p:cNvSpPr txBox="1"/>
          <p:nvPr>
            <p:ph idx="5" type="subTitle"/>
          </p:nvPr>
        </p:nvSpPr>
        <p:spPr>
          <a:xfrm>
            <a:off x="3657600" y="731300"/>
            <a:ext cx="5084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94" name="Google Shape;94;p57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95" name="Google Shape;95;p57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96" name="Google Shape;96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Slide con Prodotto (negativo)">
  <p:cSld name="CUSTOM_5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8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rgbClr val="00A39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99" name="Google Shape;99;p58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58"/>
          <p:cNvSpPr txBox="1"/>
          <p:nvPr>
            <p:ph idx="1" type="body"/>
          </p:nvPr>
        </p:nvSpPr>
        <p:spPr>
          <a:xfrm>
            <a:off x="662400" y="1195200"/>
            <a:ext cx="37152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pic>
        <p:nvPicPr>
          <p:cNvPr id="101" name="Google Shape;10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1785" y="0"/>
            <a:ext cx="30489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8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58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04" name="Google Shape;104;p58"/>
          <p:cNvSpPr txBox="1"/>
          <p:nvPr>
            <p:ph idx="2" type="title"/>
          </p:nvPr>
        </p:nvSpPr>
        <p:spPr>
          <a:xfrm>
            <a:off x="662975" y="342275"/>
            <a:ext cx="496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05" name="Google Shape;105;p58"/>
          <p:cNvSpPr txBox="1"/>
          <p:nvPr>
            <p:ph idx="3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106" name="Google Shape;106;p58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7" name="Google Shape;107;p58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8" name="Google Shape;10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Slide con Prodotto (positivo) ">
  <p:cSld name="CUSTOM_5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6095060" y="0"/>
            <a:ext cx="30489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9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 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12" name="Google Shape;112;p59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59"/>
          <p:cNvSpPr txBox="1"/>
          <p:nvPr>
            <p:ph idx="1" type="body"/>
          </p:nvPr>
        </p:nvSpPr>
        <p:spPr>
          <a:xfrm>
            <a:off x="662400" y="1195200"/>
            <a:ext cx="37152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14" name="Google Shape;114;p59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15" name="Google Shape;115;p59"/>
          <p:cNvSpPr txBox="1"/>
          <p:nvPr>
            <p:ph idx="2" type="title"/>
          </p:nvPr>
        </p:nvSpPr>
        <p:spPr>
          <a:xfrm>
            <a:off x="662975" y="342275"/>
            <a:ext cx="496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16" name="Google Shape;116;p59"/>
          <p:cNvSpPr txBox="1"/>
          <p:nvPr>
            <p:ph idx="3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117" name="Google Shape;117;p59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8" name="Google Shape;118;p59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19" name="Google Shape;11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Slide Finale (positivo)">
  <p:cSld name="CUSTOM_6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1"/>
          <p:cNvPicPr preferRelativeResize="0"/>
          <p:nvPr/>
        </p:nvPicPr>
        <p:blipFill rotWithShape="1">
          <a:blip r:embed="rId2">
            <a:alphaModFix amt="20000"/>
          </a:blip>
          <a:srcRect b="0" l="108" r="107" t="0"/>
          <a:stretch/>
        </p:blipFill>
        <p:spPr>
          <a:xfrm rot="10800000">
            <a:off x="3" y="-4275"/>
            <a:ext cx="9143997" cy="51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1"/>
          <p:cNvSpPr txBox="1"/>
          <p:nvPr>
            <p:ph idx="1" type="body"/>
          </p:nvPr>
        </p:nvSpPr>
        <p:spPr>
          <a:xfrm>
            <a:off x="817200" y="3848400"/>
            <a:ext cx="22932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↗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123" name="Google Shape;123;p61"/>
          <p:cNvSpPr txBox="1"/>
          <p:nvPr>
            <p:ph idx="2" type="body"/>
          </p:nvPr>
        </p:nvSpPr>
        <p:spPr>
          <a:xfrm>
            <a:off x="817200" y="3366000"/>
            <a:ext cx="1706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↗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◆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●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○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◆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●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○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◆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●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24" name="Google Shape;124;p61"/>
          <p:cNvSpPr txBox="1"/>
          <p:nvPr>
            <p:ph idx="3" type="body"/>
          </p:nvPr>
        </p:nvSpPr>
        <p:spPr>
          <a:xfrm>
            <a:off x="2577600" y="3376800"/>
            <a:ext cx="3315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ork Sans Medium"/>
              <a:buChar char="↗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◆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●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○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◆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●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○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◆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●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cxnSp>
        <p:nvCxnSpPr>
          <p:cNvPr id="125" name="Google Shape;125;p61"/>
          <p:cNvCxnSpPr/>
          <p:nvPr/>
        </p:nvCxnSpPr>
        <p:spPr>
          <a:xfrm>
            <a:off x="815900" y="3753950"/>
            <a:ext cx="38394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61">
            <a:hlinkClick r:id="rId3"/>
          </p:cNvPr>
          <p:cNvSpPr txBox="1"/>
          <p:nvPr/>
        </p:nvSpPr>
        <p:spPr>
          <a:xfrm>
            <a:off x="815900" y="4102913"/>
            <a:ext cx="22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vedrai.com</a:t>
            </a:r>
            <a:endParaRPr b="0" i="0" sz="1200" u="none" cap="none" strike="noStrike">
              <a:solidFill>
                <a:schemeClr val="accen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27" name="Google Shape;12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00" y="1433200"/>
            <a:ext cx="3989375" cy="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 Copertina + img (negativo)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62"/>
          <p:cNvCxnSpPr/>
          <p:nvPr/>
        </p:nvCxnSpPr>
        <p:spPr>
          <a:xfrm rot="10800000">
            <a:off x="674475" y="2571750"/>
            <a:ext cx="4825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62"/>
          <p:cNvSpPr txBox="1"/>
          <p:nvPr>
            <p:ph type="title"/>
          </p:nvPr>
        </p:nvSpPr>
        <p:spPr>
          <a:xfrm>
            <a:off x="690075" y="2841700"/>
            <a:ext cx="46590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2" name="Google Shape;132;p62"/>
          <p:cNvSpPr/>
          <p:nvPr>
            <p:ph idx="2" type="pic"/>
          </p:nvPr>
        </p:nvSpPr>
        <p:spPr>
          <a:xfrm>
            <a:off x="6093425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3" name="Google Shape;13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00" y="1429774"/>
            <a:ext cx="3989375" cy="73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 Copertina (negativo)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" y="-4275"/>
            <a:ext cx="9143997" cy="515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63"/>
          <p:cNvCxnSpPr/>
          <p:nvPr/>
        </p:nvCxnSpPr>
        <p:spPr>
          <a:xfrm rot="10800000">
            <a:off x="674300" y="2571750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63"/>
          <p:cNvSpPr txBox="1"/>
          <p:nvPr>
            <p:ph type="title"/>
          </p:nvPr>
        </p:nvSpPr>
        <p:spPr>
          <a:xfrm>
            <a:off x="674400" y="2830900"/>
            <a:ext cx="56754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38" name="Google Shape;13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00" y="1429774"/>
            <a:ext cx="3989375" cy="73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 Copertina + img (positivo)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4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00" y="1433200"/>
            <a:ext cx="3989375" cy="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4"/>
          <p:cNvSpPr/>
          <p:nvPr>
            <p:ph idx="2" type="pic"/>
          </p:nvPr>
        </p:nvSpPr>
        <p:spPr>
          <a:xfrm>
            <a:off x="6093425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3" name="Google Shape;143;p64"/>
          <p:cNvCxnSpPr/>
          <p:nvPr/>
        </p:nvCxnSpPr>
        <p:spPr>
          <a:xfrm rot="10800000">
            <a:off x="674475" y="2571750"/>
            <a:ext cx="48255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64"/>
          <p:cNvSpPr txBox="1"/>
          <p:nvPr>
            <p:ph type="title"/>
          </p:nvPr>
        </p:nvSpPr>
        <p:spPr>
          <a:xfrm>
            <a:off x="690075" y="2841700"/>
            <a:ext cx="46590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2700"/>
              <a:buNone/>
              <a:defRPr sz="2700">
                <a:solidFill>
                  <a:srgbClr val="0E1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 Medium"/>
              <a:buNone/>
              <a:defRPr sz="27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 Titolo capitolo (negativo)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65"/>
          <p:cNvCxnSpPr/>
          <p:nvPr/>
        </p:nvCxnSpPr>
        <p:spPr>
          <a:xfrm rot="10800000">
            <a:off x="2979600" y="421050"/>
            <a:ext cx="0" cy="4218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65"/>
          <p:cNvSpPr txBox="1"/>
          <p:nvPr>
            <p:ph type="title"/>
          </p:nvPr>
        </p:nvSpPr>
        <p:spPr>
          <a:xfrm>
            <a:off x="3401650" y="1829230"/>
            <a:ext cx="43110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49" name="Google Shape;149;p65"/>
          <p:cNvPicPr preferRelativeResize="0"/>
          <p:nvPr/>
        </p:nvPicPr>
        <p:blipFill rotWithShape="1">
          <a:blip r:embed="rId3">
            <a:alphaModFix/>
          </a:blip>
          <a:srcRect b="37142" l="0" r="0" t="0"/>
          <a:stretch/>
        </p:blipFill>
        <p:spPr>
          <a:xfrm>
            <a:off x="360000" y="4772003"/>
            <a:ext cx="738463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5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1" name="Google Shape;151;p65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. Titolo capitolo (positivo)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6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-2" y="-4549"/>
            <a:ext cx="9152077" cy="5148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66"/>
          <p:cNvCxnSpPr/>
          <p:nvPr/>
        </p:nvCxnSpPr>
        <p:spPr>
          <a:xfrm rot="10800000">
            <a:off x="2979600" y="421050"/>
            <a:ext cx="0" cy="421830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66"/>
          <p:cNvSpPr txBox="1"/>
          <p:nvPr>
            <p:ph type="title"/>
          </p:nvPr>
        </p:nvSpPr>
        <p:spPr>
          <a:xfrm>
            <a:off x="3401650" y="1829230"/>
            <a:ext cx="43110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56" name="Google Shape;156;p66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7" name="Google Shape;157;p66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8" name="Google Shape;15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 Titolo capitolo (positivo)">
  <p:cSld name="ONE_COLUMN_TEXT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6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7"/>
          <p:cNvSpPr txBox="1"/>
          <p:nvPr/>
        </p:nvSpPr>
        <p:spPr>
          <a:xfrm>
            <a:off x="674300" y="2906600"/>
            <a:ext cx="366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0000" wrap="square" tIns="0">
            <a:noAutofit/>
          </a:bodyPr>
          <a:lstStyle/>
          <a:p>
            <a:pPr indent="-433600" lvl="0" marL="48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Work Sans Light"/>
              <a:buChar char="↗"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cxnSp>
        <p:nvCxnSpPr>
          <p:cNvPr id="162" name="Google Shape;162;p67"/>
          <p:cNvCxnSpPr/>
          <p:nvPr/>
        </p:nvCxnSpPr>
        <p:spPr>
          <a:xfrm rot="10800000">
            <a:off x="674300" y="2571750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67"/>
          <p:cNvSpPr txBox="1"/>
          <p:nvPr>
            <p:ph idx="1" type="subTitle"/>
          </p:nvPr>
        </p:nvSpPr>
        <p:spPr>
          <a:xfrm>
            <a:off x="1155600" y="2912400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Font typeface="Work Sans Medium"/>
              <a:buNone/>
              <a:defRPr sz="32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3C"/>
              </a:buClr>
              <a:buSzPts val="3200"/>
              <a:buNone/>
              <a:defRPr sz="3200">
                <a:solidFill>
                  <a:srgbClr val="1D1C3C"/>
                </a:solidFill>
              </a:defRPr>
            </a:lvl9pPr>
          </a:lstStyle>
          <a:p/>
        </p:txBody>
      </p:sp>
      <p:sp>
        <p:nvSpPr>
          <p:cNvPr id="164" name="Google Shape;164;p67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5" name="Google Shape;165;p67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6" name="Google Shape;16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 Vuota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" name="Google Shape;16;p50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7" name="Google Shape;1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 Titolo capitolo (negativo)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1"/>
          <p:cNvSpPr txBox="1"/>
          <p:nvPr/>
        </p:nvSpPr>
        <p:spPr>
          <a:xfrm>
            <a:off x="674300" y="2906600"/>
            <a:ext cx="366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0000" wrap="square" tIns="0">
            <a:noAutofit/>
          </a:bodyPr>
          <a:lstStyle/>
          <a:p>
            <a:pPr indent="-433600" lvl="0" marL="48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Work Sans Light"/>
              <a:buChar char="↗"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cxnSp>
        <p:nvCxnSpPr>
          <p:cNvPr id="21" name="Google Shape;21;p51"/>
          <p:cNvCxnSpPr/>
          <p:nvPr/>
        </p:nvCxnSpPr>
        <p:spPr>
          <a:xfrm rot="10800000">
            <a:off x="674300" y="2571750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51"/>
          <p:cNvSpPr txBox="1"/>
          <p:nvPr>
            <p:ph idx="1" type="subTitle"/>
          </p:nvPr>
        </p:nvSpPr>
        <p:spPr>
          <a:xfrm>
            <a:off x="1155600" y="2912400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" name="Google Shape;23;p51"/>
          <p:cNvPicPr preferRelativeResize="0"/>
          <p:nvPr/>
        </p:nvPicPr>
        <p:blipFill rotWithShape="1">
          <a:blip r:embed="rId3">
            <a:alphaModFix/>
          </a:blip>
          <a:srcRect b="37142" l="0" r="0" t="0"/>
          <a:stretch/>
        </p:blipFill>
        <p:spPr>
          <a:xfrm>
            <a:off x="360000" y="4772003"/>
            <a:ext cx="738463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1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" name="Google Shape;25;p51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sto grande al centro">
  <p:cSld name="CUSTOM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2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rgbClr val="00A39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8" name="Google Shape;28;p52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9" name="Google Shape;29;p52"/>
          <p:cNvSpPr txBox="1"/>
          <p:nvPr>
            <p:ph idx="2" type="title"/>
          </p:nvPr>
        </p:nvSpPr>
        <p:spPr>
          <a:xfrm>
            <a:off x="1346400" y="1404000"/>
            <a:ext cx="66132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" name="Google Shape;30;p52"/>
          <p:cNvSpPr txBox="1"/>
          <p:nvPr>
            <p:ph idx="1" type="subTitle"/>
          </p:nvPr>
        </p:nvSpPr>
        <p:spPr>
          <a:xfrm>
            <a:off x="1346400" y="3711600"/>
            <a:ext cx="6613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None/>
              <a:defRPr>
                <a:solidFill>
                  <a:srgbClr val="33B5A6"/>
                </a:solidFill>
              </a:defRPr>
            </a:lvl9pPr>
          </a:lstStyle>
          <a:p/>
        </p:txBody>
      </p:sp>
      <p:sp>
        <p:nvSpPr>
          <p:cNvPr id="31" name="Google Shape;31;p52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2" name="Google Shape;32;p52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3" name="Google Shape;3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Base">
  <p:cSld name="CUSTOM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36" name="Google Shape;36;p53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53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38" name="Google Shape;38;p53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9" name="Google Shape;39;p53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40" name="Google Shape;40;p53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1" name="Google Shape;41;p53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2" name="Google Shape;4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Slide Finale (negativo)">
  <p:cSld name="CUSTOM_6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" y="-4275"/>
            <a:ext cx="9143997" cy="51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0"/>
          <p:cNvSpPr txBox="1"/>
          <p:nvPr>
            <p:ph idx="1" type="body"/>
          </p:nvPr>
        </p:nvSpPr>
        <p:spPr>
          <a:xfrm>
            <a:off x="2577600" y="3376800"/>
            <a:ext cx="3315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↗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◆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◆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◆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 sz="11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46" name="Google Shape;46;p60"/>
          <p:cNvSpPr txBox="1"/>
          <p:nvPr>
            <p:ph idx="2" type="body"/>
          </p:nvPr>
        </p:nvSpPr>
        <p:spPr>
          <a:xfrm>
            <a:off x="817200" y="3366000"/>
            <a:ext cx="1706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↗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◆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●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○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◆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●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○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◆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Work Sans Medium"/>
              <a:buChar char="●"/>
              <a:defRPr sz="12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7" name="Google Shape;47;p60"/>
          <p:cNvSpPr txBox="1"/>
          <p:nvPr>
            <p:ph idx="3" type="body"/>
          </p:nvPr>
        </p:nvSpPr>
        <p:spPr>
          <a:xfrm>
            <a:off x="817200" y="3848400"/>
            <a:ext cx="22932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↗"/>
              <a:defRPr sz="10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◆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◆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◆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0">
            <a:hlinkClick r:id="rId3"/>
          </p:cNvPr>
          <p:cNvSpPr txBox="1"/>
          <p:nvPr/>
        </p:nvSpPr>
        <p:spPr>
          <a:xfrm>
            <a:off x="815900" y="4102913"/>
            <a:ext cx="22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vedrai.com</a:t>
            </a:r>
            <a:endParaRPr b="0" i="0" sz="1200" u="none" cap="none" strike="noStrike">
              <a:solidFill>
                <a:schemeClr val="accent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49" name="Google Shape;49;p60"/>
          <p:cNvCxnSpPr/>
          <p:nvPr/>
        </p:nvCxnSpPr>
        <p:spPr>
          <a:xfrm>
            <a:off x="815900" y="3753950"/>
            <a:ext cx="3839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" name="Google Shape;5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00" y="1429774"/>
            <a:ext cx="3989375" cy="73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Una colonna">
  <p:cSld name="CUSTOM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4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3" name="Google Shape;53;p54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cxnSp>
        <p:nvCxnSpPr>
          <p:cNvPr id="54" name="Google Shape;54;p54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54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6" name="Google Shape;56;p54"/>
          <p:cNvSpPr txBox="1"/>
          <p:nvPr>
            <p:ph idx="1" type="body"/>
          </p:nvPr>
        </p:nvSpPr>
        <p:spPr>
          <a:xfrm>
            <a:off x="662400" y="1357200"/>
            <a:ext cx="78126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57" name="Google Shape;57;p54"/>
          <p:cNvSpPr txBox="1"/>
          <p:nvPr>
            <p:ph idx="3" type="body"/>
          </p:nvPr>
        </p:nvSpPr>
        <p:spPr>
          <a:xfrm>
            <a:off x="662400" y="3247200"/>
            <a:ext cx="35928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58" name="Google Shape;58;p54"/>
          <p:cNvSpPr txBox="1"/>
          <p:nvPr>
            <p:ph idx="4" type="body"/>
          </p:nvPr>
        </p:nvSpPr>
        <p:spPr>
          <a:xfrm>
            <a:off x="4876150" y="3247200"/>
            <a:ext cx="35928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59" name="Google Shape;59;p54"/>
          <p:cNvSpPr txBox="1"/>
          <p:nvPr>
            <p:ph idx="5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60" name="Google Shape;60;p54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1" name="Google Shape;61;p54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62" name="Google Shape;6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olonna sx">
  <p:cSld name="CUSTOM_2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65" name="Google Shape;65;p55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55"/>
          <p:cNvSpPr txBox="1"/>
          <p:nvPr>
            <p:ph idx="1" type="body"/>
          </p:nvPr>
        </p:nvSpPr>
        <p:spPr>
          <a:xfrm>
            <a:off x="662400" y="1195200"/>
            <a:ext cx="45396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67" name="Google Shape;67;p55"/>
          <p:cNvSpPr txBox="1"/>
          <p:nvPr>
            <p:ph idx="2" type="body"/>
          </p:nvPr>
        </p:nvSpPr>
        <p:spPr>
          <a:xfrm>
            <a:off x="662400" y="3704400"/>
            <a:ext cx="390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68" name="Google Shape;68;p55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69" name="Google Shape;69;p55"/>
          <p:cNvSpPr txBox="1"/>
          <p:nvPr>
            <p:ph idx="3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70" name="Google Shape;70;p55"/>
          <p:cNvSpPr txBox="1"/>
          <p:nvPr>
            <p:ph idx="4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71" name="Google Shape;71;p55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2" name="Google Shape;72;p55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73" name="Google Shape;7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lide con immagine dx">
  <p:cSld name="CUSTOM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6"/>
          <p:cNvSpPr/>
          <p:nvPr>
            <p:ph idx="2" type="pic"/>
          </p:nvPr>
        </p:nvSpPr>
        <p:spPr>
          <a:xfrm>
            <a:off x="6093425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it" sz="7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b="0" i="0" lang="it" sz="700" u="none" cap="none" strike="noStrike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b="0" i="0" sz="7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77" name="Google Shape;77;p56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56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79" name="Google Shape;79;p56"/>
          <p:cNvSpPr txBox="1"/>
          <p:nvPr>
            <p:ph idx="3" type="title"/>
          </p:nvPr>
        </p:nvSpPr>
        <p:spPr>
          <a:xfrm>
            <a:off x="662975" y="342275"/>
            <a:ext cx="496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80" name="Google Shape;80;p56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81" name="Google Shape;81;p56"/>
          <p:cNvSpPr txBox="1"/>
          <p:nvPr>
            <p:ph idx="4" type="body"/>
          </p:nvPr>
        </p:nvSpPr>
        <p:spPr>
          <a:xfrm>
            <a:off x="662400" y="1195200"/>
            <a:ext cx="45396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5" type="body"/>
          </p:nvPr>
        </p:nvSpPr>
        <p:spPr>
          <a:xfrm>
            <a:off x="662400" y="3704400"/>
            <a:ext cx="390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83" name="Google Shape;83;p56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4" name="Google Shape;84;p56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5" name="Google Shape;8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b="0" i="0" sz="2800" u="none" cap="none" strike="noStrik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Char char="↗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erif Light"/>
              <a:buChar char="◆"/>
              <a:defRPr b="0" i="0" sz="1400" u="none" cap="none" strike="noStrike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◆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◆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 b="0" i="0" sz="14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48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35.png"/><Relationship Id="rId8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company/vedrai" TargetMode="External"/><Relationship Id="rId10" Type="http://schemas.openxmlformats.org/officeDocument/2006/relationships/image" Target="../media/image30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facebook.com/VedraiSpA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www.instagram.com/vedrai_it/" TargetMode="External"/><Relationship Id="rId5" Type="http://schemas.openxmlformats.org/officeDocument/2006/relationships/hyperlink" Target="https://www.youtube.com/channel/UCMmr7Lqw2UFEcEfDEJNgLcA/featured" TargetMode="External"/><Relationship Id="rId6" Type="http://schemas.openxmlformats.org/officeDocument/2006/relationships/image" Target="../media/image31.png"/><Relationship Id="rId7" Type="http://schemas.openxmlformats.org/officeDocument/2006/relationships/hyperlink" Target="https://www.tiktok.com/@vedrai_it" TargetMode="External"/><Relationship Id="rId8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/>
          <p:nvPr>
            <p:ph type="title"/>
          </p:nvPr>
        </p:nvSpPr>
        <p:spPr>
          <a:xfrm>
            <a:off x="674400" y="2830900"/>
            <a:ext cx="56754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"/>
              <a:t>AI Bootcamp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" sz="27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Uns</a:t>
            </a:r>
            <a:r>
              <a:rPr lang="it" sz="27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upervised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2" name="Google Shape;172;p1"/>
          <p:cNvSpPr/>
          <p:nvPr/>
        </p:nvSpPr>
        <p:spPr>
          <a:xfrm>
            <a:off x="674300" y="4079300"/>
            <a:ext cx="1025400" cy="30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A390"/>
              </a:gs>
              <a:gs pos="100000">
                <a:srgbClr val="33B5A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1</a:t>
            </a:r>
            <a:r>
              <a:rPr lang="it" sz="120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9</a:t>
            </a:r>
            <a:r>
              <a:rPr b="0" i="0" lang="it" sz="1200" u="none" cap="none" strike="noStrike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.03.2025</a:t>
            </a:r>
            <a:endParaRPr b="0" i="0" sz="1200" u="none" cap="none" strike="noStrike">
              <a:solidFill>
                <a:srgbClr val="FFFFFF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9e2ab6f59_0_7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K-Means Clustering</a:t>
            </a:r>
            <a:endParaRPr/>
          </a:p>
        </p:txBody>
      </p:sp>
      <p:sp>
        <p:nvSpPr>
          <p:cNvPr id="238" name="Google Shape;238;g339e2ab6f59_0_70"/>
          <p:cNvSpPr txBox="1"/>
          <p:nvPr/>
        </p:nvSpPr>
        <p:spPr>
          <a:xfrm>
            <a:off x="662975" y="1393325"/>
            <a:ext cx="79206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K-Means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is a partition-based clustering algorithm that groups data into K </a:t>
            </a: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distinct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clusters based on </a:t>
            </a: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similarity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 It aims to minimize the variance within each cluster by iteratively updating cluster centroids.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7683da745_0_6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What is similarity:</a:t>
            </a:r>
            <a:endParaRPr/>
          </a:p>
        </p:txBody>
      </p:sp>
      <p:sp>
        <p:nvSpPr>
          <p:cNvPr id="244" name="Google Shape;244;g337683da745_0_6"/>
          <p:cNvSpPr txBox="1"/>
          <p:nvPr/>
        </p:nvSpPr>
        <p:spPr>
          <a:xfrm>
            <a:off x="662975" y="1047188"/>
            <a:ext cx="723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In K-Means clustering, </a:t>
            </a:r>
            <a:r>
              <a:rPr lang="it">
                <a:latin typeface="Work Sans"/>
                <a:ea typeface="Work Sans"/>
                <a:cs typeface="Work Sans"/>
                <a:sym typeface="Work Sans"/>
              </a:rPr>
              <a:t>similarity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refers to how close or related data points are within a cluster. The algorithm groups similar points together based on a </a:t>
            </a:r>
            <a:r>
              <a:rPr lang="it">
                <a:latin typeface="Work Sans"/>
                <a:ea typeface="Work Sans"/>
                <a:cs typeface="Work Sans"/>
                <a:sym typeface="Work Sans"/>
              </a:rPr>
              <a:t>distance</a:t>
            </a: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 metric, which measures how far apart two points are.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45" name="Google Shape;245;g337683da74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125" y="2153825"/>
            <a:ext cx="51816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9e2ab6f59_0_51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K-Means Works:</a:t>
            </a:r>
            <a:endParaRPr/>
          </a:p>
        </p:txBody>
      </p:sp>
      <p:sp>
        <p:nvSpPr>
          <p:cNvPr id="251" name="Google Shape;251;g339e2ab6f59_0_51"/>
          <p:cNvSpPr txBox="1"/>
          <p:nvPr/>
        </p:nvSpPr>
        <p:spPr>
          <a:xfrm>
            <a:off x="662975" y="1333988"/>
            <a:ext cx="72396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Choose K: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Decide the number of clusters (K).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Initialize Centroids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Randomly select K initial centroids from the data points.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Assign Points to Clusters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Each data point is assigned to the nearest centroid based on similarity.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Update Centroids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Compute the new centroid of each cluster by averaging the assigned points.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Repeat Steps 3 &amp; 4: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Until centroids no longer change or a stopping condition is met.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762e8760e_0_2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K-Means Works: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257" name="Google Shape;257;g33762e8760e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911075"/>
            <a:ext cx="6163803" cy="41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7683da745_0_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Choose K:</a:t>
            </a:r>
            <a:endParaRPr/>
          </a:p>
        </p:txBody>
      </p:sp>
      <p:sp>
        <p:nvSpPr>
          <p:cNvPr id="263" name="Google Shape;263;g337683da745_0_0"/>
          <p:cNvSpPr txBox="1"/>
          <p:nvPr/>
        </p:nvSpPr>
        <p:spPr>
          <a:xfrm>
            <a:off x="662975" y="1029200"/>
            <a:ext cx="7653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The </a:t>
            </a:r>
            <a:r>
              <a:rPr lang="it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Elbow Method</a:t>
            </a:r>
            <a:r>
              <a:rPr lang="it" sz="18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is a visual approach used to determine the ideal ‘K’ (number of clusters) in K-means clustering. It operates by calculating the </a:t>
            </a:r>
            <a:r>
              <a:rPr lang="it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Within-Cluster Sum of Squares</a:t>
            </a:r>
            <a:r>
              <a:rPr lang="it" sz="18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(WCSS), which is the total of the squared distances between data points and their cluster center.</a:t>
            </a:r>
            <a:endParaRPr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64" name="Google Shape;264;g337683da74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375" y="2794181"/>
            <a:ext cx="4724401" cy="178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7683da745_0_14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Elbow Method:</a:t>
            </a:r>
            <a:endParaRPr/>
          </a:p>
        </p:txBody>
      </p:sp>
      <p:sp>
        <p:nvSpPr>
          <p:cNvPr id="270" name="Google Shape;270;g337683da745_0_14"/>
          <p:cNvSpPr txBox="1"/>
          <p:nvPr/>
        </p:nvSpPr>
        <p:spPr>
          <a:xfrm>
            <a:off x="662975" y="894213"/>
            <a:ext cx="72396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7500" lvl="0" marL="45720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Run K-means with different values of K.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Plot the Within-Cluster Sum of Squares (WCSS) against K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Look for the "elbow" point, where the rate of decrease in WCSS slows down significantly. </a:t>
            </a:r>
            <a:endParaRPr sz="1100"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271" name="Google Shape;271;g337683da74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954" y="2483629"/>
            <a:ext cx="3196099" cy="237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762e8760e_0_1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When use K-Means clustering?</a:t>
            </a:r>
            <a:endParaRPr/>
          </a:p>
        </p:txBody>
      </p:sp>
      <p:sp>
        <p:nvSpPr>
          <p:cNvPr id="277" name="Google Shape;277;g33762e8760e_0_18"/>
          <p:cNvSpPr txBox="1"/>
          <p:nvPr/>
        </p:nvSpPr>
        <p:spPr>
          <a:xfrm>
            <a:off x="662975" y="969125"/>
            <a:ext cx="69768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Clusters are Well-Separated</a:t>
            </a:r>
            <a:endParaRPr b="1" sz="1100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Works well when clusters are compact, evenly sized, and circular in shape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Known Number of Clusters (K) in Advance</a:t>
            </a:r>
            <a:endParaRPr b="1" sz="1100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K-Means requires specifying K beforehand, making it useful when you have prior knowledge of the cluster count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Large Datasets with High Efficiency Needs</a:t>
            </a:r>
            <a:endParaRPr b="1" sz="1100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K-Means is computationally efficient and works well with large datasets compared to hierarchical clustering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 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Low-Dimensional Data</a:t>
            </a:r>
            <a:endParaRPr b="1" sz="1100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Performs best when the number of features (dimensions) is small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283" name="Google Shape;283;p12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Hierarchical clustering</a:t>
            </a:r>
            <a:endParaRPr/>
          </a:p>
        </p:txBody>
      </p:sp>
      <p:sp>
        <p:nvSpPr>
          <p:cNvPr id="284" name="Google Shape;284;p12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04.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9e2ab6f59_0_61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Hierarchical clustering</a:t>
            </a:r>
            <a:endParaRPr/>
          </a:p>
        </p:txBody>
      </p:sp>
      <p:sp>
        <p:nvSpPr>
          <p:cNvPr id="290" name="Google Shape;290;g339e2ab6f59_0_61"/>
          <p:cNvSpPr txBox="1"/>
          <p:nvPr/>
        </p:nvSpPr>
        <p:spPr>
          <a:xfrm>
            <a:off x="662975" y="1393325"/>
            <a:ext cx="7920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Hierarchical clustering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algorithms build a hierarchy of clusters where each node is a cluster consists of the clusters of its daughter nodes. Hierarchical clustering strategies can be </a:t>
            </a: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divisive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(top down) or </a:t>
            </a: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agglomerative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(bottom up).</a:t>
            </a:r>
            <a:endParaRPr sz="1500">
              <a:solidFill>
                <a:srgbClr val="1F1E2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762e8760e_0_5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</a:t>
            </a:r>
            <a:r>
              <a:rPr lang="it"/>
              <a:t>Hierarchical clustering</a:t>
            </a:r>
            <a:r>
              <a:rPr lang="it"/>
              <a:t> Works:</a:t>
            </a:r>
            <a:endParaRPr/>
          </a:p>
        </p:txBody>
      </p:sp>
      <p:sp>
        <p:nvSpPr>
          <p:cNvPr id="296" name="Google Shape;296;g33762e8760e_0_58"/>
          <p:cNvSpPr txBox="1"/>
          <p:nvPr/>
        </p:nvSpPr>
        <p:spPr>
          <a:xfrm>
            <a:off x="358175" y="943475"/>
            <a:ext cx="68850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Compute Similarity Matrix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Measure pairwise similarity between all data points.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Merge the Closest Clusters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Find the two closest clusters and merge them into a single cluster.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Update 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Similarity</a:t>
            </a: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Matrix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Recalculate distances between the new cluster and all remaining clusters using a linkage method: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lphaL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Single Linkage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Minimum distance between points in two clusters.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lphaL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Complete Linkage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Maximum distance between points in two clusters.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lphaL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Average Linkage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Mean distance between points in two clusters.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lphaL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Centroid Linkage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Distance between cluster centroids.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Repeat Steps 2 &amp; 3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Continue merging until all data points form one large cluster.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97" name="Google Shape;297;g33762e8760e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625" y="1104075"/>
            <a:ext cx="1791975" cy="33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"/>
          <p:cNvSpPr txBox="1"/>
          <p:nvPr/>
        </p:nvSpPr>
        <p:spPr>
          <a:xfrm>
            <a:off x="596950" y="421050"/>
            <a:ext cx="2550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it" sz="3200" u="none" cap="none" strike="noStrike">
                <a:solidFill>
                  <a:srgbClr val="0E1138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Agenda  </a:t>
            </a:r>
            <a:r>
              <a:rPr b="0" i="0" lang="it" sz="32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endParaRPr b="0" i="0" sz="3200" u="none" cap="none" strike="noStrike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3185000" y="421050"/>
            <a:ext cx="5503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b="0" i="0" lang="it" sz="24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What is </a:t>
            </a: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Uns</a:t>
            </a:r>
            <a:r>
              <a:rPr b="0" i="0" lang="it" sz="24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upervised Learning?</a:t>
            </a:r>
            <a:endParaRPr b="0" i="0" sz="24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b="0" i="0" lang="it" sz="24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Models overview</a:t>
            </a:r>
            <a:endParaRPr b="0" i="0" sz="24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K-Means clustering</a:t>
            </a:r>
            <a:endParaRPr b="0" i="0" sz="2400" u="none" cap="none" strike="noStrike">
              <a:solidFill>
                <a:srgbClr val="0E1138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Hierarchical clustering</a:t>
            </a:r>
            <a:endParaRPr sz="24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Work Sans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Density-Based Spatial Clustering of Applications with Noise</a:t>
            </a:r>
            <a:endParaRPr sz="24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79" name="Google Shape;179;p2"/>
          <p:cNvCxnSpPr/>
          <p:nvPr/>
        </p:nvCxnSpPr>
        <p:spPr>
          <a:xfrm rot="10800000">
            <a:off x="2979600" y="421050"/>
            <a:ext cx="0" cy="421830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762e8760e_0_65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</a:t>
            </a:r>
            <a:r>
              <a:rPr lang="it"/>
              <a:t>Hierarchical clustering Works</a:t>
            </a:r>
            <a:r>
              <a:rPr lang="it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03" name="Google Shape;303;g33762e8760e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6" y="1102175"/>
            <a:ext cx="6542425" cy="34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3762e8760e_0_65"/>
          <p:cNvSpPr/>
          <p:nvPr/>
        </p:nvSpPr>
        <p:spPr>
          <a:xfrm>
            <a:off x="7252825" y="1323150"/>
            <a:ext cx="457200" cy="43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762e8760e_0_4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When use Hierarchical clustering?</a:t>
            </a:r>
            <a:endParaRPr/>
          </a:p>
        </p:txBody>
      </p:sp>
      <p:sp>
        <p:nvSpPr>
          <p:cNvPr id="310" name="Google Shape;310;g33762e8760e_0_40"/>
          <p:cNvSpPr txBox="1"/>
          <p:nvPr/>
        </p:nvSpPr>
        <p:spPr>
          <a:xfrm>
            <a:off x="662975" y="892925"/>
            <a:ext cx="69768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Clusters are Well-Separated</a:t>
            </a:r>
            <a:endParaRPr b="1" sz="1100"/>
          </a:p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Works well when clusters are compact, evenly sized, and circular in shape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Unknown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Number of Clusters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Hierarchical clustering builds a tree-like structure that helps determine the number of clusters.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Need a Hierarchical Structure of Clusters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Useful when data naturally follows a hierarchical pattern.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Different Sizes of Clusters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Hierarchical clustering works well for clusters of varying sizes and shapes.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✅ 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Small to Medium Dataset</a:t>
            </a:r>
            <a:endParaRPr sz="1100"/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7683da745_0_23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316" name="Google Shape;316;g337683da745_0_23"/>
          <p:cNvSpPr txBox="1"/>
          <p:nvPr>
            <p:ph idx="1" type="subTitle"/>
          </p:nvPr>
        </p:nvSpPr>
        <p:spPr>
          <a:xfrm>
            <a:off x="1153853" y="2910975"/>
            <a:ext cx="733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Density-Based Spatial Clustering of Applications with Noise (DBSCAN)</a:t>
            </a:r>
            <a:endParaRPr/>
          </a:p>
        </p:txBody>
      </p:sp>
      <p:sp>
        <p:nvSpPr>
          <p:cNvPr id="317" name="Google Shape;317;g337683da745_0_23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</a:t>
            </a:r>
            <a:r>
              <a:rPr lang="it" sz="9400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5</a:t>
            </a: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7683da745_0_3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DBSCAN</a:t>
            </a:r>
            <a:endParaRPr/>
          </a:p>
        </p:txBody>
      </p:sp>
      <p:sp>
        <p:nvSpPr>
          <p:cNvPr id="323" name="Google Shape;323;g337683da745_0_30"/>
          <p:cNvSpPr txBox="1"/>
          <p:nvPr/>
        </p:nvSpPr>
        <p:spPr>
          <a:xfrm>
            <a:off x="662975" y="1164725"/>
            <a:ext cx="7920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Density-Based Spatial Clustering of Applications with Noise (DBSCAN)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is a clustering algorithm that groups together points that are </a:t>
            </a: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closely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packed while marking points in </a:t>
            </a: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low-density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 regions as </a:t>
            </a:r>
            <a:r>
              <a:rPr lang="it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outliers</a:t>
            </a:r>
            <a:r>
              <a:rPr lang="it" sz="2400"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 It defines clusters based on the density of data points, rather than their shape or size.</a:t>
            </a:r>
            <a:endParaRPr sz="2400">
              <a:solidFill>
                <a:schemeClr val="dk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7683da745_0_36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DBSCAN Works:</a:t>
            </a:r>
            <a:endParaRPr/>
          </a:p>
        </p:txBody>
      </p:sp>
      <p:sp>
        <p:nvSpPr>
          <p:cNvPr id="329" name="Google Shape;329;g337683da745_0_36"/>
          <p:cNvSpPr txBox="1"/>
          <p:nvPr/>
        </p:nvSpPr>
        <p:spPr>
          <a:xfrm>
            <a:off x="358175" y="943475"/>
            <a:ext cx="8306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Light"/>
              <a:buAutoNum type="arabicPeriod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Pick a random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point P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from the dataset that has not been visited.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Light"/>
              <a:buAutoNum type="arabicPeriod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Find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Neighboring Points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retrieve all points within a specified radius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ε (epsilon)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around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(the neighborhood of P).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Light"/>
              <a:buAutoNum type="arabicPeriod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Check Core Point Condition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Light"/>
              <a:buAutoNum type="alphaLcPeriod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If P has at least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minPts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(minimum required points in the neighborhood), it is a core point, and a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new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cluster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is started.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Light"/>
              <a:buAutoNum type="alphaLcPeriod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If P has fewer than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minPts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it is labeled as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noise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(temporarily), but it may later become part of another cluster.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Light"/>
              <a:buAutoNum type="arabicPeriod"/>
            </a:pP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Expand the Cluster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add all density-reachable points (points within ε distance of any core point) to the cluster.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Light"/>
              <a:buAutoNum type="arabicPeriod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Repeat the process for each newly added core point.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Light"/>
              <a:buAutoNum type="arabicPeriod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Any remaining points that were not assigned to any cluster are labeled as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noise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or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outliers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7683da745_0_43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DBSCAN Works (1/2):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35" name="Google Shape;335;g337683da745_0_43" title="Screenshot 2025-03-19 alle 07.58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00" y="834875"/>
            <a:ext cx="2158450" cy="1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37683da745_0_43"/>
          <p:cNvSpPr txBox="1"/>
          <p:nvPr/>
        </p:nvSpPr>
        <p:spPr>
          <a:xfrm>
            <a:off x="3421825" y="2165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Light"/>
              <a:buAutoNum type="arabicPeriod"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radius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ε (epsilon)</a:t>
            </a:r>
            <a:endParaRPr/>
          </a:p>
        </p:txBody>
      </p:sp>
      <p:pic>
        <p:nvPicPr>
          <p:cNvPr id="337" name="Google Shape;337;g337683da745_0_43" title="Screenshot 2025-03-19 alle 08.00.0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375" y="937649"/>
            <a:ext cx="2224000" cy="1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37683da745_0_43" title="Screenshot 2025-03-19 alle 08.00.2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1500" y="886263"/>
            <a:ext cx="2377713" cy="1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37683da745_0_43"/>
          <p:cNvSpPr txBox="1"/>
          <p:nvPr/>
        </p:nvSpPr>
        <p:spPr>
          <a:xfrm>
            <a:off x="988800" y="41391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2. use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it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minPoints = 4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to define if a point is a core point or not</a:t>
            </a:r>
            <a:endParaRPr/>
          </a:p>
        </p:txBody>
      </p:sp>
      <p:pic>
        <p:nvPicPr>
          <p:cNvPr id="340" name="Google Shape;340;g337683da745_0_43" title="Screenshot 2025-03-19 alle 08.02.2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800" y="2805425"/>
            <a:ext cx="2277605" cy="14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37683da745_0_43" title="Screenshot 2025-03-19 alle 08.03.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2375" y="2668300"/>
            <a:ext cx="2377725" cy="156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37683da745_0_43" title="Screenshot 2025-03-19 alle 08.03.3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7900" y="2769925"/>
            <a:ext cx="2291328" cy="14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7683da745_0_59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DBSCAN Works (2/2):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48" name="Google Shape;348;g337683da745_0_59" title="Screenshot 2025-03-19 alle 08.04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00" y="987275"/>
            <a:ext cx="2474348" cy="15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37683da745_0_59" title="Screenshot 2025-03-19 alle 08.05.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50" y="987275"/>
            <a:ext cx="2711825" cy="20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37683da745_0_59" title="Screenshot 2025-03-19 alle 08.06.5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800" y="951750"/>
            <a:ext cx="2711825" cy="169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337683da745_0_59" title="Screenshot 2025-03-19 alle 08.07.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975" y="3243550"/>
            <a:ext cx="2575425" cy="16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37683da745_0_59" title="Screenshot 2025-03-19 alle 08.07.5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8550" y="3065900"/>
            <a:ext cx="2757206" cy="17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37683da745_0_59" title="Screenshot 2025-03-19 alle 08.08.16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5905" y="3047799"/>
            <a:ext cx="2763444" cy="182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7683da745_0_7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When use DBSCAN?</a:t>
            </a:r>
            <a:endParaRPr/>
          </a:p>
        </p:txBody>
      </p:sp>
      <p:sp>
        <p:nvSpPr>
          <p:cNvPr id="359" name="Google Shape;359;g337683da745_0_78"/>
          <p:cNvSpPr txBox="1"/>
          <p:nvPr/>
        </p:nvSpPr>
        <p:spPr>
          <a:xfrm>
            <a:off x="662975" y="816725"/>
            <a:ext cx="69768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When Clusters Have Arbitrary Shapes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DBSCAN can detect clusters of any shape, unlike K-Means, which assumes spherical clusters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When the Number of Clusters is Unknown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DBSCAN does not require specifying the number of clusters beforehand, unlike K-Means.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When Handling Noisy Data and Outliers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DBSCAN automatically labels outliers as noise, making it more robust to noisy datasets.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" sz="1100"/>
              <a:t>✅ </a:t>
            </a:r>
            <a:r>
              <a:rPr lang="it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When Clusters Have Varying Sizes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Unlike K-Means, DBSCAN does not force clusters to be of equal size.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idx="2" type="body"/>
          </p:nvPr>
        </p:nvSpPr>
        <p:spPr>
          <a:xfrm>
            <a:off x="817200" y="3366000"/>
            <a:ext cx="1706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/>
              <a:t>Kristina Khvatova</a:t>
            </a:r>
            <a:endParaRPr/>
          </a:p>
        </p:txBody>
      </p:sp>
      <p:sp>
        <p:nvSpPr>
          <p:cNvPr id="365" name="Google Shape;365;p46"/>
          <p:cNvSpPr txBox="1"/>
          <p:nvPr>
            <p:ph idx="1" type="body"/>
          </p:nvPr>
        </p:nvSpPr>
        <p:spPr>
          <a:xfrm>
            <a:off x="2577600" y="3376800"/>
            <a:ext cx="3315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/>
              <a:t>Senior Data &amp; Decision Scientist</a:t>
            </a:r>
            <a:endParaRPr/>
          </a:p>
        </p:txBody>
      </p:sp>
      <p:sp>
        <p:nvSpPr>
          <p:cNvPr id="366" name="Google Shape;366;p46"/>
          <p:cNvSpPr txBox="1"/>
          <p:nvPr>
            <p:ph idx="3" type="body"/>
          </p:nvPr>
        </p:nvSpPr>
        <p:spPr>
          <a:xfrm>
            <a:off x="817200" y="3848400"/>
            <a:ext cx="22932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it"/>
              <a:t>kristina.khvatova@vedrai.com</a:t>
            </a:r>
            <a:endParaRPr/>
          </a:p>
        </p:txBody>
      </p:sp>
      <p:pic>
        <p:nvPicPr>
          <p:cNvPr id="367" name="Google Shape;367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775" y="4183170"/>
            <a:ext cx="210095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0952" y="4213839"/>
            <a:ext cx="210100" cy="14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1254" y="4183170"/>
            <a:ext cx="178975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10432" y="4182520"/>
            <a:ext cx="210100" cy="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19609" y="4182520"/>
            <a:ext cx="210100" cy="2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185" name="Google Shape;185;p3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What is Unsupervised Learning?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6" name="Google Shape;186;p3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01.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>
            <p:ph idx="2" type="title"/>
          </p:nvPr>
        </p:nvSpPr>
        <p:spPr>
          <a:xfrm>
            <a:off x="783450" y="1167625"/>
            <a:ext cx="7310700" cy="30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400"/>
              <a:t>Unsupervised learning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 is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 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a type of machine learning algorithm used to draw inferences from datasets consisting of input data </a:t>
            </a:r>
            <a:r>
              <a:rPr lang="it" sz="2400"/>
              <a:t>without labeled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 responses. The most common application of unsupervised learning is using exploratory data analysis to </a:t>
            </a:r>
            <a:r>
              <a:rPr lang="it" sz="2400"/>
              <a:t>find hidden patterns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 for </a:t>
            </a:r>
            <a:r>
              <a:rPr lang="it" sz="2400"/>
              <a:t>grouping in data</a:t>
            </a:r>
            <a:r>
              <a:rPr lang="it" sz="2400">
                <a:latin typeface="IBM Plex Serif Light"/>
                <a:ea typeface="IBM Plex Serif Light"/>
                <a:cs typeface="IBM Plex Serif Light"/>
                <a:sym typeface="IBM Plex Serif Light"/>
              </a:rPr>
              <a:t>.</a:t>
            </a:r>
            <a:endParaRPr sz="1800">
              <a:solidFill>
                <a:srgbClr val="1F1E2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400">
              <a:latin typeface="IBM Plex Serif Light"/>
              <a:ea typeface="IBM Plex Serif Light"/>
              <a:cs typeface="IBM Plex Serif Light"/>
              <a:sym typeface="IBM Plex Serif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400"/>
          </a:p>
        </p:txBody>
      </p:sp>
      <p:sp>
        <p:nvSpPr>
          <p:cNvPr id="192" name="Google Shape;192;p6"/>
          <p:cNvSpPr/>
          <p:nvPr/>
        </p:nvSpPr>
        <p:spPr>
          <a:xfrm>
            <a:off x="1347525" y="723825"/>
            <a:ext cx="1798500" cy="21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it" sz="8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UN</a:t>
            </a:r>
            <a:r>
              <a:rPr b="0" i="0" lang="it" sz="8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SUPERVISED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How Unsupervised learning works?</a:t>
            </a:r>
            <a:endParaRPr/>
          </a:p>
        </p:txBody>
      </p:sp>
      <p:pic>
        <p:nvPicPr>
          <p:cNvPr id="198" name="Google Shape;19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625" y="1879524"/>
            <a:ext cx="7080752" cy="27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"/>
          <p:cNvSpPr txBox="1"/>
          <p:nvPr/>
        </p:nvSpPr>
        <p:spPr>
          <a:xfrm>
            <a:off x="611375" y="844225"/>
            <a:ext cx="7820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Goal: find a</a:t>
            </a:r>
            <a:r>
              <a:rPr lang="it" sz="18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group of objects that are similar to other objects in one group, and dissimilar to data points in other groups.</a:t>
            </a:r>
            <a:endParaRPr sz="1800">
              <a:solidFill>
                <a:srgbClr val="1F1E2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Unsupervised Learning Steps</a:t>
            </a:r>
            <a:endParaRPr/>
          </a:p>
        </p:txBody>
      </p:sp>
      <p:sp>
        <p:nvSpPr>
          <p:cNvPr id="205" name="Google Shape;205;p8"/>
          <p:cNvSpPr txBox="1"/>
          <p:nvPr/>
        </p:nvSpPr>
        <p:spPr>
          <a:xfrm>
            <a:off x="662975" y="1329900"/>
            <a:ext cx="723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Collect/Gather data.</a:t>
            </a:r>
            <a:endParaRPr b="0" i="0" sz="18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rgbClr val="CC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Split the training dataset into training dataset, test dataset. </a:t>
            </a:r>
            <a:endParaRPr b="0" i="0" sz="1800" u="none" cap="none" strike="noStrike">
              <a:solidFill>
                <a:srgbClr val="CC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Determine the suitable algorithm for the model.</a:t>
            </a:r>
            <a:endParaRPr b="0" i="0" sz="18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Execute the algorithm on the</a:t>
            </a:r>
            <a:r>
              <a:rPr lang="it" sz="18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dataset.</a:t>
            </a:r>
            <a:endParaRPr b="0" i="0" sz="18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138"/>
              </a:buClr>
              <a:buSzPts val="1800"/>
              <a:buFont typeface="Work Sans Light"/>
              <a:buChar char="●"/>
            </a:pPr>
            <a:r>
              <a:rPr b="0" i="0" lang="it" sz="18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Evaluate the model</a:t>
            </a:r>
            <a:r>
              <a:rPr lang="it" sz="18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b="0" i="0" sz="18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206" name="Google Shape;206;p8"/>
          <p:cNvCxnSpPr/>
          <p:nvPr/>
        </p:nvCxnSpPr>
        <p:spPr>
          <a:xfrm>
            <a:off x="1230775" y="1976975"/>
            <a:ext cx="62379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212" name="Google Shape;212;p9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Models overview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02.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it"/>
              <a:t>Types of Unsupervised Learning Models</a:t>
            </a:r>
            <a:endParaRPr/>
          </a:p>
        </p:txBody>
      </p:sp>
      <p:sp>
        <p:nvSpPr>
          <p:cNvPr id="219" name="Google Shape;219;p10"/>
          <p:cNvSpPr/>
          <p:nvPr/>
        </p:nvSpPr>
        <p:spPr>
          <a:xfrm>
            <a:off x="3105275" y="1160300"/>
            <a:ext cx="2985000" cy="34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t" sz="1500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UN</a:t>
            </a:r>
            <a:r>
              <a:rPr b="0" i="0" lang="it" sz="1500" u="none" cap="none" strike="noStrike">
                <a:solidFill>
                  <a:srgbClr val="FFFF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SUPERVISED LEARNING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6241850" y="2087325"/>
            <a:ext cx="2828400" cy="21942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86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Density-based clustering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identifies clusters as </a:t>
            </a:r>
            <a:r>
              <a:rPr lang="it" sz="13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dense regions 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of points separated by areas of low density. It does not require specifying the number of clusters and can detect arbitrary-shaped clusters and outliers (DBSCAN) </a:t>
            </a:r>
            <a:endParaRPr sz="1100"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3183575" y="2087325"/>
            <a:ext cx="2828400" cy="21942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86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Hierarchical clustering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builds a tree-like structure (dendrogram) of </a:t>
            </a:r>
            <a:r>
              <a:rPr lang="it" sz="13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nested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clusters. It does not require the number of clusters to be specified in advance. Clusters are formed either by merging smaller ones or splitting larger ones (Agglomerative Hierarchical Clustering, Divisive Clustering)</a:t>
            </a:r>
            <a:endParaRPr sz="1100"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125300" y="2087325"/>
            <a:ext cx="2828400" cy="2194200"/>
          </a:xfrm>
          <a:prstGeom prst="roundRect">
            <a:avLst>
              <a:gd fmla="val 4796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86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Partition-based clustering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divides the dataset into k distinct, non-overlapping groups based on similarity. It typically requires specifying the number of clusters beforehand. The goal is to minimize intra-cluster </a:t>
            </a:r>
            <a:r>
              <a:rPr lang="it" sz="13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distance</a:t>
            </a: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while maximizing inter-cluster separation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(K-Means, K-Medoids)</a:t>
            </a:r>
            <a:endParaRPr sz="1200"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223" name="Google Shape;223;p10"/>
          <p:cNvCxnSpPr>
            <a:stCxn id="219" idx="2"/>
            <a:endCxn id="222" idx="0"/>
          </p:cNvCxnSpPr>
          <p:nvPr/>
        </p:nvCxnSpPr>
        <p:spPr>
          <a:xfrm flipH="1">
            <a:off x="1539575" y="1500500"/>
            <a:ext cx="3058200" cy="5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10"/>
          <p:cNvCxnSpPr>
            <a:stCxn id="219" idx="2"/>
            <a:endCxn id="221" idx="0"/>
          </p:cNvCxnSpPr>
          <p:nvPr/>
        </p:nvCxnSpPr>
        <p:spPr>
          <a:xfrm>
            <a:off x="4597775" y="1500500"/>
            <a:ext cx="0" cy="5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10"/>
          <p:cNvCxnSpPr>
            <a:stCxn id="219" idx="2"/>
            <a:endCxn id="220" idx="0"/>
          </p:cNvCxnSpPr>
          <p:nvPr/>
        </p:nvCxnSpPr>
        <p:spPr>
          <a:xfrm>
            <a:off x="4597775" y="1500500"/>
            <a:ext cx="3058200" cy="5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231" name="Google Shape;231;p11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Partition-based clustering: K-means</a:t>
            </a:r>
            <a:endParaRPr/>
          </a:p>
        </p:txBody>
      </p:sp>
      <p:sp>
        <p:nvSpPr>
          <p:cNvPr id="232" name="Google Shape;232;p11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03.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E1138"/>
      </a:dk1>
      <a:lt1>
        <a:srgbClr val="FFFFFF"/>
      </a:lt1>
      <a:dk2>
        <a:srgbClr val="595959"/>
      </a:dk2>
      <a:lt2>
        <a:srgbClr val="EEEEEE"/>
      </a:lt2>
      <a:accent1>
        <a:srgbClr val="00A491"/>
      </a:accent1>
      <a:accent2>
        <a:srgbClr val="33B5A6"/>
      </a:accent2>
      <a:accent3>
        <a:srgbClr val="826DE6"/>
      </a:accent3>
      <a:accent4>
        <a:srgbClr val="8F7CE9"/>
      </a:accent4>
      <a:accent5>
        <a:srgbClr val="FFFFFF"/>
      </a:accent5>
      <a:accent6>
        <a:srgbClr val="FFFFFF"/>
      </a:accent6>
      <a:hlink>
        <a:srgbClr val="33B5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